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6600CC"/>
    <a:srgbClr val="FF0066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677B9-E147-4490-8FA6-59BB0E801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3824F-0BBC-447F-B8FC-4F9ED5632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CF6E4-A924-4618-A2EB-4E52A4E21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66A11-00F0-4057-820A-561856BD9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78F85-C356-4ACB-8A45-1F2006F58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07CA5-F308-456E-A89C-7A90CCBF6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C12D7-A13C-46B8-9793-B2957DF96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263A-4E09-44D0-9540-E0404C11D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03213-A34F-4CD9-AC78-C72BA553D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67B9D-FFD1-4D15-9136-F4A0E5908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16C0A-68A6-452B-96EC-702F96A3F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ADB0F7-7D56-432F-9AC0-B535A5D8F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1143000" y="1066800"/>
            <a:ext cx="6934200" cy="7863840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KHOA HỌC- TUẦN </a:t>
            </a:r>
            <a:r>
              <a:rPr lang="en-US" sz="4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 TIẾT 1 </a:t>
            </a:r>
            <a:endParaRPr lang="en-US" sz="46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30480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200400" y="3200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5486400" y="34290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5867400"/>
            <a:ext cx="1971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122238" y="5661025"/>
            <a:ext cx="11350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8140700" y="20638"/>
            <a:ext cx="11350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7891463" y="5724525"/>
            <a:ext cx="11366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88106" y="-26194"/>
            <a:ext cx="1135063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Hộp_Văn_Bản 2"/>
          <p:cNvSpPr txBox="1">
            <a:spLocks noChangeArrowheads="1"/>
          </p:cNvSpPr>
          <p:nvPr/>
        </p:nvSpPr>
        <p:spPr bwMode="auto">
          <a:xfrm>
            <a:off x="0" y="31242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b="1" smtClean="0">
                <a:solidFill>
                  <a:srgbClr val="FF0000"/>
                </a:solidFill>
              </a:rPr>
              <a:t>Trao </a:t>
            </a:r>
            <a:r>
              <a:rPr lang="vi-VN" sz="5400" b="1" smtClean="0">
                <a:solidFill>
                  <a:srgbClr val="FF0000"/>
                </a:solidFill>
              </a:rPr>
              <a:t>đổi</a:t>
            </a:r>
            <a:r>
              <a:rPr lang="en-US" sz="5400" b="1" smtClean="0">
                <a:solidFill>
                  <a:srgbClr val="FF0000"/>
                </a:solidFill>
              </a:rPr>
              <a:t> chất ở ng</a:t>
            </a:r>
            <a:r>
              <a:rPr lang="vi-VN" sz="5400" b="1" smtClean="0">
                <a:solidFill>
                  <a:srgbClr val="FF0000"/>
                </a:solidFill>
              </a:rPr>
              <a:t>ười</a:t>
            </a:r>
            <a:r>
              <a:rPr lang="en-US" sz="540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5400" smtClean="0">
                <a:solidFill>
                  <a:srgbClr val="FF0000"/>
                </a:solidFill>
              </a:rPr>
              <a:t>( Tiếp theo )</a:t>
            </a:r>
            <a:endParaRPr lang="en-US" sz="5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771209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23352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8600" y="5029200"/>
            <a:ext cx="388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 quan bài tiết nước tiểu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743200" y="457200"/>
            <a:ext cx="6096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ngoài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819400" y="2703016"/>
            <a:ext cx="6019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4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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28600" y="0"/>
            <a:ext cx="358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Kết luận: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1219200" y="2286000"/>
            <a:ext cx="99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" y="609600"/>
            <a:ext cx="883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28600" y="2590800"/>
            <a:ext cx="891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Do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ô-xi;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các-bô-níc</a:t>
            </a:r>
            <a:r>
              <a:rPr lang="en-US" sz="4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28600" y="4038600"/>
            <a:ext cx="853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Do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cặn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8" grpId="0"/>
      <p:bldP spid="122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4800" y="381000"/>
            <a:ext cx="86868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4000" b="1" dirty="0" err="1"/>
              <a:t>Nhờ</a:t>
            </a:r>
            <a:r>
              <a:rPr lang="en-US" sz="4000" b="1" dirty="0"/>
              <a:t> </a:t>
            </a:r>
            <a:r>
              <a:rPr lang="en-US" sz="4000" b="1" dirty="0" err="1"/>
              <a:t>có</a:t>
            </a:r>
            <a:r>
              <a:rPr lang="en-US" sz="4000" b="1" dirty="0"/>
              <a:t> </a:t>
            </a:r>
            <a:r>
              <a:rPr lang="en-US" sz="4000" b="1" dirty="0" err="1"/>
              <a:t>cơ</a:t>
            </a:r>
            <a:r>
              <a:rPr lang="en-US" sz="4000" b="1" dirty="0"/>
              <a:t> </a:t>
            </a:r>
            <a:r>
              <a:rPr lang="en-US" sz="4000" b="1" dirty="0" err="1"/>
              <a:t>quan</a:t>
            </a:r>
            <a:r>
              <a:rPr lang="en-US" sz="4000" b="1" dirty="0"/>
              <a:t> </a:t>
            </a:r>
            <a:r>
              <a:rPr lang="en-US" sz="4000" b="1" dirty="0" err="1"/>
              <a:t>tuần</a:t>
            </a:r>
            <a:r>
              <a:rPr lang="en-US" sz="4000" b="1" dirty="0"/>
              <a:t> </a:t>
            </a:r>
            <a:r>
              <a:rPr lang="en-US" sz="4000" b="1" dirty="0" err="1"/>
              <a:t>hoàn</a:t>
            </a:r>
            <a:r>
              <a:rPr lang="en-US" sz="4000" b="1" dirty="0"/>
              <a:t> </a:t>
            </a:r>
            <a:r>
              <a:rPr lang="en-US" sz="4000" b="1" dirty="0" err="1"/>
              <a:t>mà</a:t>
            </a:r>
            <a:r>
              <a:rPr lang="en-US" sz="4000" b="1" dirty="0"/>
              <a:t> </a:t>
            </a:r>
            <a:r>
              <a:rPr lang="en-US" sz="4000" b="1" dirty="0" err="1"/>
              <a:t>máu</a:t>
            </a:r>
            <a:r>
              <a:rPr lang="en-US" sz="4000" b="1" dirty="0"/>
              <a:t> </a:t>
            </a:r>
            <a:r>
              <a:rPr lang="en-US" sz="4000" b="1" dirty="0" err="1"/>
              <a:t>đem</a:t>
            </a:r>
            <a:r>
              <a:rPr lang="en-US" sz="4000" b="1" dirty="0"/>
              <a:t>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chất</a:t>
            </a:r>
            <a:r>
              <a:rPr lang="en-US" sz="4000" b="1" dirty="0"/>
              <a:t> </a:t>
            </a:r>
            <a:r>
              <a:rPr lang="en-US" sz="4000" b="1" dirty="0" err="1"/>
              <a:t>dinh</a:t>
            </a:r>
            <a:r>
              <a:rPr lang="en-US" sz="4000" b="1" dirty="0"/>
              <a:t> </a:t>
            </a:r>
            <a:r>
              <a:rPr lang="en-US" sz="4000" b="1" dirty="0" err="1"/>
              <a:t>dưỡng</a:t>
            </a:r>
            <a:r>
              <a:rPr lang="en-US" sz="4000" b="1" dirty="0"/>
              <a:t> </a:t>
            </a:r>
            <a:r>
              <a:rPr lang="en-US" sz="4000" b="1" dirty="0" smtClean="0"/>
              <a:t>(</a:t>
            </a:r>
            <a:r>
              <a:rPr lang="en-US" sz="4000" b="1" dirty="0" err="1" smtClean="0"/>
              <a:t>hấp</a:t>
            </a:r>
            <a:r>
              <a:rPr lang="en-US" sz="4000" b="1" dirty="0" smtClean="0"/>
              <a:t> </a:t>
            </a:r>
            <a:r>
              <a:rPr lang="en-US" sz="4000" b="1" dirty="0" err="1"/>
              <a:t>thụ</a:t>
            </a:r>
            <a:r>
              <a:rPr lang="en-US" sz="4000" b="1" dirty="0"/>
              <a:t> </a:t>
            </a:r>
            <a:r>
              <a:rPr lang="en-US" sz="4000" b="1" dirty="0" err="1"/>
              <a:t>được</a:t>
            </a:r>
            <a:r>
              <a:rPr lang="en-US" sz="4000" b="1" dirty="0"/>
              <a:t> </a:t>
            </a:r>
            <a:r>
              <a:rPr lang="en-US" sz="4000" b="1" dirty="0" err="1"/>
              <a:t>từ</a:t>
            </a:r>
            <a:r>
              <a:rPr lang="en-US" sz="4000" b="1" dirty="0"/>
              <a:t> </a:t>
            </a:r>
            <a:r>
              <a:rPr lang="en-US" sz="4000" b="1" dirty="0" err="1"/>
              <a:t>cơ</a:t>
            </a:r>
            <a:r>
              <a:rPr lang="en-US" sz="4000" b="1" dirty="0"/>
              <a:t> </a:t>
            </a:r>
            <a:r>
              <a:rPr lang="en-US" sz="4000" b="1" dirty="0" err="1"/>
              <a:t>quan</a:t>
            </a:r>
            <a:r>
              <a:rPr lang="en-US" sz="4000" b="1" dirty="0"/>
              <a:t> </a:t>
            </a:r>
            <a:r>
              <a:rPr lang="en-US" sz="4000" b="1" dirty="0" err="1"/>
              <a:t>tiêu</a:t>
            </a:r>
            <a:r>
              <a:rPr lang="en-US" sz="4000" b="1" dirty="0"/>
              <a:t> </a:t>
            </a:r>
            <a:r>
              <a:rPr lang="en-US" sz="4000" b="1" dirty="0" err="1" smtClean="0"/>
              <a:t>hóa</a:t>
            </a:r>
            <a:r>
              <a:rPr lang="en-US" sz="4000" b="1" dirty="0" smtClean="0"/>
              <a:t>) </a:t>
            </a:r>
            <a:r>
              <a:rPr lang="en-US" sz="4000" b="1" dirty="0" err="1"/>
              <a:t>và</a:t>
            </a:r>
            <a:r>
              <a:rPr lang="en-US" sz="4000" b="1" dirty="0"/>
              <a:t> ô-xi </a:t>
            </a:r>
            <a:r>
              <a:rPr lang="en-US" sz="4000" b="1" dirty="0" smtClean="0"/>
              <a:t>(</a:t>
            </a:r>
            <a:r>
              <a:rPr lang="en-US" sz="4000" b="1" dirty="0" err="1" smtClean="0"/>
              <a:t>hấp</a:t>
            </a:r>
            <a:r>
              <a:rPr lang="en-US" sz="4000" b="1" dirty="0" smtClean="0"/>
              <a:t> </a:t>
            </a:r>
            <a:r>
              <a:rPr lang="en-US" sz="4000" b="1" dirty="0" err="1"/>
              <a:t>thụ</a:t>
            </a:r>
            <a:r>
              <a:rPr lang="en-US" sz="4000" b="1" dirty="0"/>
              <a:t> </a:t>
            </a:r>
            <a:r>
              <a:rPr lang="en-US" sz="4000" b="1" dirty="0" err="1"/>
              <a:t>được</a:t>
            </a:r>
            <a:r>
              <a:rPr lang="en-US" sz="4000" b="1" dirty="0"/>
              <a:t> </a:t>
            </a:r>
            <a:r>
              <a:rPr lang="en-US" sz="4000" b="1" dirty="0" err="1"/>
              <a:t>từ</a:t>
            </a:r>
            <a:r>
              <a:rPr lang="en-US" sz="4000" b="1" dirty="0"/>
              <a:t> </a:t>
            </a:r>
            <a:r>
              <a:rPr lang="en-US" sz="4000" b="1" dirty="0" err="1" smtClean="0"/>
              <a:t>phổi</a:t>
            </a:r>
            <a:r>
              <a:rPr lang="en-US" sz="4000" b="1" dirty="0" smtClean="0"/>
              <a:t>) </a:t>
            </a:r>
            <a:r>
              <a:rPr lang="en-US" sz="4000" b="1" dirty="0" err="1"/>
              <a:t>tới</a:t>
            </a:r>
            <a:r>
              <a:rPr lang="en-US" sz="4000" b="1" dirty="0"/>
              <a:t> </a:t>
            </a:r>
            <a:r>
              <a:rPr lang="en-US" sz="4000" b="1" dirty="0" err="1"/>
              <a:t>tất</a:t>
            </a:r>
            <a:r>
              <a:rPr lang="en-US" sz="4000" b="1" dirty="0"/>
              <a:t> </a:t>
            </a:r>
            <a:r>
              <a:rPr lang="en-US" sz="4000" b="1" dirty="0" err="1"/>
              <a:t>cả</a:t>
            </a:r>
            <a:r>
              <a:rPr lang="en-US" sz="4000" b="1" dirty="0"/>
              <a:t>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cơ</a:t>
            </a:r>
            <a:r>
              <a:rPr lang="en-US" sz="4000" b="1" dirty="0"/>
              <a:t> </a:t>
            </a:r>
            <a:r>
              <a:rPr lang="en-US" sz="4000" b="1" dirty="0" err="1"/>
              <a:t>quan</a:t>
            </a:r>
            <a:r>
              <a:rPr lang="en-US" sz="4000" b="1" dirty="0"/>
              <a:t> </a:t>
            </a:r>
            <a:r>
              <a:rPr lang="en-US" sz="4000" b="1" dirty="0" err="1"/>
              <a:t>của</a:t>
            </a:r>
            <a:r>
              <a:rPr lang="en-US" sz="4000" b="1" dirty="0"/>
              <a:t> </a:t>
            </a:r>
            <a:r>
              <a:rPr lang="en-US" sz="4000" b="1" dirty="0" err="1"/>
              <a:t>cơ</a:t>
            </a:r>
            <a:r>
              <a:rPr lang="en-US" sz="4000" b="1" dirty="0"/>
              <a:t> </a:t>
            </a:r>
            <a:r>
              <a:rPr lang="en-US" sz="4000" b="1" dirty="0" err="1"/>
              <a:t>thể</a:t>
            </a:r>
            <a:r>
              <a:rPr lang="en-US" sz="4000" b="1" dirty="0"/>
              <a:t> </a:t>
            </a:r>
            <a:r>
              <a:rPr lang="en-US" sz="4000" b="1" dirty="0" err="1"/>
              <a:t>và</a:t>
            </a:r>
            <a:r>
              <a:rPr lang="en-US" sz="4000" b="1" dirty="0"/>
              <a:t> </a:t>
            </a:r>
            <a:r>
              <a:rPr lang="en-US" sz="4000" b="1" dirty="0" err="1"/>
              <a:t>đem</a:t>
            </a:r>
            <a:r>
              <a:rPr lang="en-US" sz="4000" b="1" dirty="0"/>
              <a:t>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chất</a:t>
            </a:r>
            <a:r>
              <a:rPr lang="en-US" sz="4000" b="1" dirty="0"/>
              <a:t> </a:t>
            </a:r>
            <a:r>
              <a:rPr lang="en-US" sz="4000" b="1" dirty="0" err="1"/>
              <a:t>thải</a:t>
            </a:r>
            <a:r>
              <a:rPr lang="en-US" sz="4000" b="1" dirty="0"/>
              <a:t>, </a:t>
            </a:r>
            <a:r>
              <a:rPr lang="en-US" sz="4000" b="1" dirty="0" err="1"/>
              <a:t>chất</a:t>
            </a:r>
            <a:r>
              <a:rPr lang="en-US" sz="4000" b="1" dirty="0"/>
              <a:t> </a:t>
            </a:r>
            <a:r>
              <a:rPr lang="en-US" sz="4000" b="1" dirty="0" err="1"/>
              <a:t>độc</a:t>
            </a:r>
            <a:r>
              <a:rPr lang="en-US" sz="4000" b="1" dirty="0"/>
              <a:t> </a:t>
            </a:r>
            <a:r>
              <a:rPr lang="en-US" sz="4000" b="1" dirty="0" err="1"/>
              <a:t>từ</a:t>
            </a:r>
            <a:r>
              <a:rPr lang="en-US" sz="4000" b="1" dirty="0"/>
              <a:t>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cơ</a:t>
            </a:r>
            <a:r>
              <a:rPr lang="en-US" sz="4000" b="1" dirty="0"/>
              <a:t> </a:t>
            </a:r>
            <a:r>
              <a:rPr lang="en-US" sz="4000" b="1" dirty="0" err="1"/>
              <a:t>quan</a:t>
            </a:r>
            <a:r>
              <a:rPr lang="en-US" sz="4000" b="1" dirty="0"/>
              <a:t> </a:t>
            </a:r>
            <a:r>
              <a:rPr lang="en-US" sz="4000" b="1" dirty="0" err="1"/>
              <a:t>của</a:t>
            </a:r>
            <a:r>
              <a:rPr lang="en-US" sz="4000" b="1" dirty="0"/>
              <a:t> </a:t>
            </a:r>
            <a:r>
              <a:rPr lang="en-US" sz="4000" b="1" dirty="0" err="1"/>
              <a:t>cơ</a:t>
            </a:r>
            <a:r>
              <a:rPr lang="en-US" sz="4000" b="1" dirty="0"/>
              <a:t> </a:t>
            </a:r>
            <a:r>
              <a:rPr lang="en-US" sz="4000" b="1" dirty="0" err="1"/>
              <a:t>thể</a:t>
            </a:r>
            <a:r>
              <a:rPr lang="en-US" sz="4000" b="1" dirty="0"/>
              <a:t> </a:t>
            </a:r>
            <a:r>
              <a:rPr lang="en-US" sz="4000" b="1" dirty="0" err="1"/>
              <a:t>đến</a:t>
            </a:r>
            <a:r>
              <a:rPr lang="en-US" sz="4000" b="1" dirty="0"/>
              <a:t> </a:t>
            </a:r>
            <a:r>
              <a:rPr lang="en-US" sz="4000" b="1" dirty="0" err="1"/>
              <a:t>các</a:t>
            </a:r>
            <a:r>
              <a:rPr lang="en-US" sz="4000" b="1" dirty="0"/>
              <a:t> </a:t>
            </a:r>
            <a:r>
              <a:rPr lang="en-US" sz="4000" b="1" dirty="0" err="1"/>
              <a:t>cơ</a:t>
            </a:r>
            <a:r>
              <a:rPr lang="en-US" sz="4000" b="1" dirty="0"/>
              <a:t> </a:t>
            </a:r>
            <a:r>
              <a:rPr lang="en-US" sz="4000" b="1" dirty="0" err="1"/>
              <a:t>quan</a:t>
            </a:r>
            <a:r>
              <a:rPr lang="en-US" sz="4000" b="1" dirty="0"/>
              <a:t> </a:t>
            </a:r>
            <a:r>
              <a:rPr lang="en-US" sz="4000" b="1" dirty="0" err="1"/>
              <a:t>bài</a:t>
            </a:r>
            <a:r>
              <a:rPr lang="en-US" sz="4000" b="1" dirty="0"/>
              <a:t> </a:t>
            </a:r>
            <a:r>
              <a:rPr lang="en-US" sz="4000" b="1" dirty="0" err="1"/>
              <a:t>tiết</a:t>
            </a:r>
            <a:r>
              <a:rPr lang="en-US" sz="4000" b="1" dirty="0"/>
              <a:t> </a:t>
            </a:r>
            <a:r>
              <a:rPr lang="en-US" sz="4000" b="1" dirty="0" err="1"/>
              <a:t>để</a:t>
            </a:r>
            <a:r>
              <a:rPr lang="en-US" sz="4000" b="1" dirty="0"/>
              <a:t> </a:t>
            </a:r>
            <a:r>
              <a:rPr lang="en-US" sz="4000" b="1" dirty="0" err="1"/>
              <a:t>thải</a:t>
            </a:r>
            <a:r>
              <a:rPr lang="en-US" sz="4000" b="1" dirty="0"/>
              <a:t> </a:t>
            </a:r>
            <a:r>
              <a:rPr lang="en-US" sz="4000" b="1" dirty="0" err="1"/>
              <a:t>chúng</a:t>
            </a:r>
            <a:r>
              <a:rPr lang="en-US" sz="4000" b="1" dirty="0"/>
              <a:t> </a:t>
            </a:r>
            <a:r>
              <a:rPr lang="en-US" sz="4000" b="1" dirty="0" err="1"/>
              <a:t>ra</a:t>
            </a:r>
            <a:r>
              <a:rPr lang="en-US" sz="4000" b="1" dirty="0"/>
              <a:t> </a:t>
            </a:r>
            <a:r>
              <a:rPr lang="en-US" sz="4000" b="1" dirty="0" err="1"/>
              <a:t>ngoài</a:t>
            </a:r>
            <a:r>
              <a:rPr lang="en-US" sz="4000" b="1" dirty="0"/>
              <a:t> </a:t>
            </a:r>
            <a:r>
              <a:rPr lang="en-US" sz="4000" b="1" dirty="0" err="1"/>
              <a:t>và</a:t>
            </a:r>
            <a:r>
              <a:rPr lang="en-US" sz="4000" b="1" dirty="0"/>
              <a:t> </a:t>
            </a:r>
            <a:r>
              <a:rPr lang="en-US" sz="4000" b="1" dirty="0" err="1"/>
              <a:t>đem</a:t>
            </a:r>
            <a:r>
              <a:rPr lang="en-US" sz="4000" b="1" dirty="0"/>
              <a:t> </a:t>
            </a:r>
            <a:r>
              <a:rPr lang="en-US" sz="4000" b="1" dirty="0" err="1"/>
              <a:t>khí</a:t>
            </a:r>
            <a:r>
              <a:rPr lang="en-US" sz="4000" b="1" dirty="0"/>
              <a:t> </a:t>
            </a:r>
            <a:r>
              <a:rPr lang="en-US" sz="4000" b="1" dirty="0" err="1"/>
              <a:t>các-bô-níc</a:t>
            </a:r>
            <a:r>
              <a:rPr lang="en-US" sz="4000" b="1" dirty="0"/>
              <a:t> </a:t>
            </a:r>
            <a:r>
              <a:rPr lang="en-US" sz="4000" b="1" dirty="0" err="1"/>
              <a:t>đến</a:t>
            </a:r>
            <a:r>
              <a:rPr lang="en-US" sz="4000" b="1" dirty="0"/>
              <a:t> </a:t>
            </a:r>
            <a:r>
              <a:rPr lang="en-US" sz="4000" b="1" dirty="0" err="1"/>
              <a:t>phổi</a:t>
            </a:r>
            <a:r>
              <a:rPr lang="en-US" sz="4000" b="1" dirty="0"/>
              <a:t> </a:t>
            </a:r>
            <a:r>
              <a:rPr lang="en-US" sz="4000" b="1" dirty="0" err="1"/>
              <a:t>để</a:t>
            </a:r>
            <a:r>
              <a:rPr lang="en-US" sz="4000" b="1" dirty="0"/>
              <a:t> </a:t>
            </a:r>
            <a:r>
              <a:rPr lang="en-US" sz="4000" b="1" dirty="0" err="1"/>
              <a:t>thải</a:t>
            </a:r>
            <a:r>
              <a:rPr lang="en-US" sz="4000" b="1" dirty="0"/>
              <a:t> </a:t>
            </a:r>
            <a:r>
              <a:rPr lang="en-US" sz="4000" b="1" dirty="0" err="1"/>
              <a:t>ra</a:t>
            </a:r>
            <a:r>
              <a:rPr lang="en-US" sz="4000" b="1" dirty="0"/>
              <a:t> </a:t>
            </a:r>
            <a:r>
              <a:rPr lang="en-US" sz="4000" b="1" dirty="0" err="1"/>
              <a:t>ngoài</a:t>
            </a:r>
            <a:r>
              <a:rPr lang="en-US" sz="40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7772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hiểu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mối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hê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việc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hiện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đổi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người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47800" y="0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 ĂN NƯỚC UỐNG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257800" y="228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 KHÍ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1600200" y="914400"/>
            <a:ext cx="5638800" cy="4808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2006600" y="1066800"/>
            <a:ext cx="15240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 hóa</a:t>
            </a: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5510213" y="1058862"/>
            <a:ext cx="1271587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Hô hấp</a:t>
            </a:r>
          </a:p>
        </p:txBody>
      </p:sp>
      <p:sp>
        <p:nvSpPr>
          <p:cNvPr id="13319" name="Line 14"/>
          <p:cNvSpPr>
            <a:spLocks noChangeShapeType="1"/>
          </p:cNvSpPr>
          <p:nvPr/>
        </p:nvSpPr>
        <p:spPr bwMode="auto">
          <a:xfrm>
            <a:off x="2133600" y="1524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Line 15"/>
          <p:cNvSpPr>
            <a:spLocks noChangeShapeType="1"/>
          </p:cNvSpPr>
          <p:nvPr/>
        </p:nvSpPr>
        <p:spPr bwMode="auto">
          <a:xfrm flipH="1">
            <a:off x="1447800" y="2209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Line 16"/>
          <p:cNvSpPr>
            <a:spLocks noChangeShapeType="1"/>
          </p:cNvSpPr>
          <p:nvPr/>
        </p:nvSpPr>
        <p:spPr bwMode="auto">
          <a:xfrm>
            <a:off x="3108325" y="153352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2" name="Text Box 17"/>
          <p:cNvSpPr txBox="1">
            <a:spLocks noChangeArrowheads="1"/>
          </p:cNvSpPr>
          <p:nvPr/>
        </p:nvSpPr>
        <p:spPr bwMode="auto">
          <a:xfrm>
            <a:off x="3124200" y="2743200"/>
            <a:ext cx="2819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 hoàn</a:t>
            </a:r>
          </a:p>
        </p:txBody>
      </p:sp>
      <p:sp>
        <p:nvSpPr>
          <p:cNvPr id="13323" name="Line 18"/>
          <p:cNvSpPr>
            <a:spLocks noChangeShapeType="1"/>
          </p:cNvSpPr>
          <p:nvPr/>
        </p:nvSpPr>
        <p:spPr bwMode="auto">
          <a:xfrm>
            <a:off x="5715000" y="1522412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Line 19"/>
          <p:cNvSpPr>
            <a:spLocks noChangeShapeType="1"/>
          </p:cNvSpPr>
          <p:nvPr/>
        </p:nvSpPr>
        <p:spPr bwMode="auto">
          <a:xfrm>
            <a:off x="6489700" y="152082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5" name="Line 25"/>
          <p:cNvSpPr>
            <a:spLocks noChangeShapeType="1"/>
          </p:cNvSpPr>
          <p:nvPr/>
        </p:nvSpPr>
        <p:spPr bwMode="auto">
          <a:xfrm>
            <a:off x="3657600" y="2217737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6" name="Line 26"/>
          <p:cNvSpPr>
            <a:spLocks noChangeShapeType="1"/>
          </p:cNvSpPr>
          <p:nvPr/>
        </p:nvSpPr>
        <p:spPr bwMode="auto">
          <a:xfrm>
            <a:off x="4887913" y="2214562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7" name="Text Box 27"/>
          <p:cNvSpPr txBox="1">
            <a:spLocks noChangeArrowheads="1"/>
          </p:cNvSpPr>
          <p:nvPr/>
        </p:nvSpPr>
        <p:spPr bwMode="auto">
          <a:xfrm>
            <a:off x="0" y="1936750"/>
            <a:ext cx="1676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</a:p>
        </p:txBody>
      </p:sp>
      <p:sp>
        <p:nvSpPr>
          <p:cNvPr id="13328" name="Text Box 28"/>
          <p:cNvSpPr txBox="1">
            <a:spLocks noChangeArrowheads="1"/>
          </p:cNvSpPr>
          <p:nvPr/>
        </p:nvSpPr>
        <p:spPr bwMode="auto">
          <a:xfrm>
            <a:off x="7467600" y="838200"/>
            <a:ext cx="1371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Khí</a:t>
            </a:r>
          </a:p>
          <a:p>
            <a:pPr algn="ctr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Các-bô-níc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3209925" y="1797050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………..?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800600" y="1787525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……..?</a:t>
            </a:r>
          </a:p>
        </p:txBody>
      </p:sp>
      <p:sp>
        <p:nvSpPr>
          <p:cNvPr id="13331" name="Text Box 31"/>
          <p:cNvSpPr txBox="1">
            <a:spLocks noChangeArrowheads="1"/>
          </p:cNvSpPr>
          <p:nvPr/>
        </p:nvSpPr>
        <p:spPr bwMode="auto">
          <a:xfrm>
            <a:off x="2209800" y="4256087"/>
            <a:ext cx="2057400" cy="120032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 cả các cơ quan của cơ thể</a:t>
            </a:r>
          </a:p>
        </p:txBody>
      </p:sp>
      <p:sp>
        <p:nvSpPr>
          <p:cNvPr id="13332" name="Text Box 32"/>
          <p:cNvSpPr txBox="1">
            <a:spLocks noChangeArrowheads="1"/>
          </p:cNvSpPr>
          <p:nvPr/>
        </p:nvSpPr>
        <p:spPr bwMode="auto">
          <a:xfrm>
            <a:off x="5181600" y="4232275"/>
            <a:ext cx="14478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tiết</a:t>
            </a:r>
          </a:p>
        </p:txBody>
      </p:sp>
      <p:sp>
        <p:nvSpPr>
          <p:cNvPr id="13333" name="Line 33"/>
          <p:cNvSpPr>
            <a:spLocks noChangeShapeType="1"/>
          </p:cNvSpPr>
          <p:nvPr/>
        </p:nvSpPr>
        <p:spPr bwMode="auto">
          <a:xfrm>
            <a:off x="3200400" y="3208337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4" name="Line 34"/>
          <p:cNvSpPr>
            <a:spLocks noChangeShapeType="1"/>
          </p:cNvSpPr>
          <p:nvPr/>
        </p:nvSpPr>
        <p:spPr bwMode="auto">
          <a:xfrm>
            <a:off x="5791200" y="319405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5" name="Line 35"/>
          <p:cNvSpPr>
            <a:spLocks noChangeShapeType="1"/>
          </p:cNvSpPr>
          <p:nvPr/>
        </p:nvSpPr>
        <p:spPr bwMode="auto">
          <a:xfrm flipV="1">
            <a:off x="3657600" y="3197225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6" name="Line 36"/>
          <p:cNvSpPr>
            <a:spLocks noChangeShapeType="1"/>
          </p:cNvSpPr>
          <p:nvPr/>
        </p:nvSpPr>
        <p:spPr bwMode="auto">
          <a:xfrm>
            <a:off x="3124200" y="2217737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7" name="Line 37"/>
          <p:cNvSpPr>
            <a:spLocks noChangeShapeType="1"/>
          </p:cNvSpPr>
          <p:nvPr/>
        </p:nvSpPr>
        <p:spPr bwMode="auto">
          <a:xfrm>
            <a:off x="4876800" y="2217737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8" name="Line 38"/>
          <p:cNvSpPr>
            <a:spLocks noChangeShapeType="1"/>
          </p:cNvSpPr>
          <p:nvPr/>
        </p:nvSpPr>
        <p:spPr bwMode="auto">
          <a:xfrm flipV="1">
            <a:off x="5105400" y="2370137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9" name="Line 39"/>
          <p:cNvSpPr>
            <a:spLocks noChangeShapeType="1"/>
          </p:cNvSpPr>
          <p:nvPr/>
        </p:nvSpPr>
        <p:spPr bwMode="auto">
          <a:xfrm>
            <a:off x="5105400" y="2370137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0" name="Line 40"/>
          <p:cNvSpPr>
            <a:spLocks noChangeShapeType="1"/>
          </p:cNvSpPr>
          <p:nvPr/>
        </p:nvSpPr>
        <p:spPr bwMode="auto">
          <a:xfrm flipV="1">
            <a:off x="6019800" y="1531937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5105400" y="237013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………?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438400" y="3589337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……?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3733800" y="3586162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…….?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5867400" y="3575050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…….?</a:t>
            </a:r>
          </a:p>
        </p:txBody>
      </p:sp>
      <p:sp>
        <p:nvSpPr>
          <p:cNvPr id="13345" name="Line 45"/>
          <p:cNvSpPr>
            <a:spLocks noChangeShapeType="1"/>
          </p:cNvSpPr>
          <p:nvPr/>
        </p:nvSpPr>
        <p:spPr bwMode="auto">
          <a:xfrm>
            <a:off x="5791200" y="466725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6" name="Line 46"/>
          <p:cNvSpPr>
            <a:spLocks noChangeShapeType="1"/>
          </p:cNvSpPr>
          <p:nvPr/>
        </p:nvSpPr>
        <p:spPr bwMode="auto">
          <a:xfrm>
            <a:off x="5791200" y="5189537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7" name="Text Box 47"/>
          <p:cNvSpPr txBox="1">
            <a:spLocks noChangeArrowheads="1"/>
          </p:cNvSpPr>
          <p:nvPr/>
        </p:nvSpPr>
        <p:spPr bwMode="auto">
          <a:xfrm>
            <a:off x="7467600" y="3995678"/>
            <a:ext cx="1676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Nước tiểu</a:t>
            </a:r>
          </a:p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- Mồ hôi</a:t>
            </a:r>
          </a:p>
        </p:txBody>
      </p:sp>
      <p:sp>
        <p:nvSpPr>
          <p:cNvPr id="13348" name="Text Box 48"/>
          <p:cNvSpPr txBox="1">
            <a:spLocks noChangeArrowheads="1"/>
          </p:cNvSpPr>
          <p:nvPr/>
        </p:nvSpPr>
        <p:spPr bwMode="auto">
          <a:xfrm>
            <a:off x="228600" y="5657671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Sơ đồ mối liên hệ giữa một số cơ quan trong quá trình trao đổi chất</a:t>
            </a:r>
          </a:p>
        </p:txBody>
      </p:sp>
      <p:sp>
        <p:nvSpPr>
          <p:cNvPr id="13349" name="Line 49"/>
          <p:cNvSpPr>
            <a:spLocks noChangeShapeType="1"/>
          </p:cNvSpPr>
          <p:nvPr/>
        </p:nvSpPr>
        <p:spPr bwMode="auto">
          <a:xfrm>
            <a:off x="2743200" y="465137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0" name="Line 51"/>
          <p:cNvSpPr>
            <a:spLocks noChangeShapeType="1"/>
          </p:cNvSpPr>
          <p:nvPr/>
        </p:nvSpPr>
        <p:spPr bwMode="auto">
          <a:xfrm>
            <a:off x="6045200" y="461962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1" name="Line 52"/>
          <p:cNvSpPr>
            <a:spLocks noChangeShapeType="1"/>
          </p:cNvSpPr>
          <p:nvPr/>
        </p:nvSpPr>
        <p:spPr bwMode="auto">
          <a:xfrm>
            <a:off x="6477000" y="2217737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9" grpId="0"/>
      <p:bldP spid="15390" grpId="0"/>
      <p:bldP spid="15401" grpId="0"/>
      <p:bldP spid="15402" grpId="0"/>
      <p:bldP spid="15403" grpId="0"/>
      <p:bldP spid="154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990600" y="68263"/>
            <a:ext cx="29384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 ĂN NƯỚC UỐNG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5257800" y="296863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 KHÍ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676400" y="1066800"/>
            <a:ext cx="5638800" cy="48085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2006600" y="1439863"/>
            <a:ext cx="1524000" cy="52322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 hóa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5510213" y="1431925"/>
            <a:ext cx="1271587" cy="95410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Hô hấp</a:t>
            </a:r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2133600" y="1897063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H="1">
            <a:off x="1447800" y="258286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3108325" y="190658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3124200" y="3116263"/>
            <a:ext cx="2819400" cy="52322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 hoàn</a:t>
            </a:r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>
            <a:off x="5715000" y="189547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>
            <a:off x="6489700" y="189388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>
            <a:off x="3657600" y="2590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0" name="Line 16"/>
          <p:cNvSpPr>
            <a:spLocks noChangeShapeType="1"/>
          </p:cNvSpPr>
          <p:nvPr/>
        </p:nvSpPr>
        <p:spPr bwMode="auto">
          <a:xfrm>
            <a:off x="4887913" y="25876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304800" y="2309813"/>
            <a:ext cx="1071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7543800" y="1676400"/>
            <a:ext cx="13716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Các-bô-níc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209925" y="2170113"/>
            <a:ext cx="114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………..?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800600" y="2160588"/>
            <a:ext cx="91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……..?</a:t>
            </a:r>
          </a:p>
        </p:txBody>
      </p:sp>
      <p:sp>
        <p:nvSpPr>
          <p:cNvPr id="14355" name="Text Box 21"/>
          <p:cNvSpPr txBox="1">
            <a:spLocks noChangeArrowheads="1"/>
          </p:cNvSpPr>
          <p:nvPr/>
        </p:nvSpPr>
        <p:spPr bwMode="auto">
          <a:xfrm>
            <a:off x="2209800" y="4629150"/>
            <a:ext cx="20574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 cả các cơ quan của cơ thể</a:t>
            </a:r>
          </a:p>
        </p:txBody>
      </p:sp>
      <p:sp>
        <p:nvSpPr>
          <p:cNvPr id="14356" name="Text Box 22"/>
          <p:cNvSpPr txBox="1">
            <a:spLocks noChangeArrowheads="1"/>
          </p:cNvSpPr>
          <p:nvPr/>
        </p:nvSpPr>
        <p:spPr bwMode="auto">
          <a:xfrm>
            <a:off x="5181600" y="4605338"/>
            <a:ext cx="14478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tiết</a:t>
            </a:r>
          </a:p>
        </p:txBody>
      </p:sp>
      <p:sp>
        <p:nvSpPr>
          <p:cNvPr id="14357" name="Line 23"/>
          <p:cNvSpPr>
            <a:spLocks noChangeShapeType="1"/>
          </p:cNvSpPr>
          <p:nvPr/>
        </p:nvSpPr>
        <p:spPr bwMode="auto">
          <a:xfrm>
            <a:off x="3200400" y="35814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>
            <a:off x="5791200" y="3567113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9" name="Line 25"/>
          <p:cNvSpPr>
            <a:spLocks noChangeShapeType="1"/>
          </p:cNvSpPr>
          <p:nvPr/>
        </p:nvSpPr>
        <p:spPr bwMode="auto">
          <a:xfrm flipV="1">
            <a:off x="3657600" y="3570288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0" name="Line 26"/>
          <p:cNvSpPr>
            <a:spLocks noChangeShapeType="1"/>
          </p:cNvSpPr>
          <p:nvPr/>
        </p:nvSpPr>
        <p:spPr bwMode="auto">
          <a:xfrm>
            <a:off x="3124200" y="2590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1" name="Line 27"/>
          <p:cNvSpPr>
            <a:spLocks noChangeShapeType="1"/>
          </p:cNvSpPr>
          <p:nvPr/>
        </p:nvSpPr>
        <p:spPr bwMode="auto">
          <a:xfrm>
            <a:off x="4876800" y="2590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2" name="Line 28"/>
          <p:cNvSpPr>
            <a:spLocks noChangeShapeType="1"/>
          </p:cNvSpPr>
          <p:nvPr/>
        </p:nvSpPr>
        <p:spPr bwMode="auto">
          <a:xfrm flipV="1">
            <a:off x="5105400" y="2743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3" name="Line 29"/>
          <p:cNvSpPr>
            <a:spLocks noChangeShapeType="1"/>
          </p:cNvSpPr>
          <p:nvPr/>
        </p:nvSpPr>
        <p:spPr bwMode="auto">
          <a:xfrm>
            <a:off x="5105400" y="2743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4" name="Line 30"/>
          <p:cNvSpPr>
            <a:spLocks noChangeShapeType="1"/>
          </p:cNvSpPr>
          <p:nvPr/>
        </p:nvSpPr>
        <p:spPr bwMode="auto">
          <a:xfrm flipV="1">
            <a:off x="6019800" y="1905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5181600" y="26670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………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438400" y="3962400"/>
            <a:ext cx="99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……?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733800" y="411480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…….?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5867400" y="3948113"/>
            <a:ext cx="99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…….?</a:t>
            </a:r>
          </a:p>
        </p:txBody>
      </p:sp>
      <p:sp>
        <p:nvSpPr>
          <p:cNvPr id="14369" name="Line 35"/>
          <p:cNvSpPr>
            <a:spLocks noChangeShapeType="1"/>
          </p:cNvSpPr>
          <p:nvPr/>
        </p:nvSpPr>
        <p:spPr bwMode="auto">
          <a:xfrm>
            <a:off x="5791200" y="5040313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70" name="Line 36"/>
          <p:cNvSpPr>
            <a:spLocks noChangeShapeType="1"/>
          </p:cNvSpPr>
          <p:nvPr/>
        </p:nvSpPr>
        <p:spPr bwMode="auto">
          <a:xfrm>
            <a:off x="5791200" y="5562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71" name="Text Box 37"/>
          <p:cNvSpPr txBox="1">
            <a:spLocks noChangeArrowheads="1"/>
          </p:cNvSpPr>
          <p:nvPr/>
        </p:nvSpPr>
        <p:spPr bwMode="auto">
          <a:xfrm>
            <a:off x="7696200" y="4191000"/>
            <a:ext cx="1447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Nước tiểu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Mồ hôi</a:t>
            </a:r>
          </a:p>
        </p:txBody>
      </p:sp>
      <p:sp>
        <p:nvSpPr>
          <p:cNvPr id="14372" name="Text Box 38"/>
          <p:cNvSpPr txBox="1">
            <a:spLocks noChangeArrowheads="1"/>
          </p:cNvSpPr>
          <p:nvPr/>
        </p:nvSpPr>
        <p:spPr bwMode="auto">
          <a:xfrm>
            <a:off x="381000" y="5903893"/>
            <a:ext cx="7543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Sơ đồ mối liên hệ giữa một số cơ quan trong quá trình trao đổi chất</a:t>
            </a:r>
          </a:p>
        </p:txBody>
      </p:sp>
      <p:sp>
        <p:nvSpPr>
          <p:cNvPr id="14373" name="Line 39"/>
          <p:cNvSpPr>
            <a:spLocks noChangeShapeType="1"/>
          </p:cNvSpPr>
          <p:nvPr/>
        </p:nvSpPr>
        <p:spPr bwMode="auto">
          <a:xfrm>
            <a:off x="2743200" y="838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74" name="Line 40"/>
          <p:cNvSpPr>
            <a:spLocks noChangeShapeType="1"/>
          </p:cNvSpPr>
          <p:nvPr/>
        </p:nvSpPr>
        <p:spPr bwMode="auto">
          <a:xfrm>
            <a:off x="6045200" y="8350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75" name="Line 41"/>
          <p:cNvSpPr>
            <a:spLocks noChangeShapeType="1"/>
          </p:cNvSpPr>
          <p:nvPr/>
        </p:nvSpPr>
        <p:spPr bwMode="auto">
          <a:xfrm>
            <a:off x="6477000" y="2590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3124200" y="1854200"/>
            <a:ext cx="1371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 dinh dưỡng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4700588" y="1838325"/>
            <a:ext cx="1371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 dinh dưỡng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091113" y="2743200"/>
            <a:ext cx="137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 dinh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829300" y="3910013"/>
            <a:ext cx="1562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 dinh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3505200" y="38100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 dinh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1905000" y="3810000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 dinh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/>
      <p:bldP spid="16404" grpId="0"/>
      <p:bldP spid="16415" grpId="0"/>
      <p:bldP spid="16416" grpId="0"/>
      <p:bldP spid="16417" grpId="0"/>
      <p:bldP spid="16418" grpId="0"/>
      <p:bldP spid="16426" grpId="0"/>
      <p:bldP spid="16427" grpId="0"/>
      <p:bldP spid="16428" grpId="0"/>
      <p:bldP spid="16429" grpId="0"/>
      <p:bldP spid="16430" grpId="0"/>
      <p:bldP spid="164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04800" y="152400"/>
            <a:ext cx="8610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Hằng ngày, cơ thể người phải lấy những gì từ môi trường và thải ra môi trường những gì?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962400" y="2438400"/>
            <a:ext cx="1905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Nước,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715000" y="2362200"/>
            <a:ext cx="236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thức ăn,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4267200" y="3048000"/>
            <a:ext cx="449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khí ô-xi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114800" y="4267200"/>
            <a:ext cx="4038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khí các-bô-níc, 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038600" y="5105400"/>
            <a:ext cx="2667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phân,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562600" y="5029200"/>
            <a:ext cx="381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nước tiểu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28600" y="2362200"/>
            <a:ext cx="3733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Cơ thể lấy từ môi trường: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81000" y="4114800"/>
            <a:ext cx="3733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 thể thải ra môi trường: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74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74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74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174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174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8" grpId="0"/>
      <p:bldP spid="17419" grpId="0"/>
      <p:bldP spid="17420" grpId="0"/>
      <p:bldP spid="17422" grpId="0"/>
      <p:bldP spid="17423" grpId="0"/>
      <p:bldP spid="17424" grpId="0"/>
      <p:bldP spid="17427" grpId="0"/>
      <p:bldP spid="174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534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Nhờ cơ quan nào mà quá trình trao đổi chất ở bên trong cơ thể được thực hiện?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4800" y="2590800"/>
            <a:ext cx="8382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Nhờ cơ quan tuần hoàn mà quá trình trao đổi chất diễn ra ở bên trong cơ thể được thực hiện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610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28600" y="2743200"/>
            <a:ext cx="8610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hấp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tuần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hoàn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hóa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ngừng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đổi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sẽ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ngừng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̉ sẽ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chết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28600" y="228600"/>
            <a:ext cx="2895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u="sng">
                <a:latin typeface="Times New Roman" pitchFamily="18" charset="0"/>
                <a:cs typeface="Times New Roman" pitchFamily="18" charset="0"/>
              </a:rPr>
              <a:t>Bài học :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1752600" y="3124200"/>
            <a:ext cx="2895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861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Nhơ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phối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hợp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nhịp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nhàng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hấp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hóa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tuần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hoàn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mà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đổi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diễn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thường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khỏe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mạnh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Nếu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ngừng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̉ sẽ </a:t>
            </a:r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chết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74676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 </a:t>
            </a:r>
            <a:r>
              <a:rPr lang="vi-VN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chất ở ng</a:t>
            </a:r>
            <a:r>
              <a:rPr lang="vi-VN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endParaRPr lang="en-US" sz="6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 theo )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1. N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hững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cơ quan trực tiếp tham gia vào quá trình trao đổi chất ở người.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1000" y="4267200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2. Mối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quan hệ giữa các cơ quan trong việc thực hiện sự trao đổi chất ở người.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229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TIẾT HỌC KẾT THÚC</a:t>
            </a:r>
          </a:p>
          <a:p>
            <a:pPr algn="ctr"/>
            <a:r>
              <a:rPr lang="en-US" sz="24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CHÀO TẠM BIỆT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14400" y="1905000"/>
            <a:ext cx="7924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Chỉ vào từng hình ở trang </a:t>
            </a:r>
            <a:r>
              <a:rPr lang="en-US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SGK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nói tên và chức năng của từng cơ quan.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125" name="Picture 5" descr="9245F4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66700"/>
            <a:ext cx="7162800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8229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Trong số những cơ quan ở các hình trên, cơ quan nào trực tiếp thực hiện quá trình trao đổi chất giữa cơ thể với môi trường bên ngoài?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9A052A0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22463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1000" y="5105400"/>
            <a:ext cx="266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 quan tiêu hóa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819400" y="0"/>
            <a:ext cx="6019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Chức năng: Biến đổi thức ăn, nước uống thành các chất dinh dưỡng, ngấm vào máu đi nuôi cơ thể. Thải ra phân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667000" y="3048000"/>
            <a:ext cx="6477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Dấu hiệu bên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ngoài của quá trình trao đổi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chất:</a:t>
            </a:r>
          </a:p>
          <a:p>
            <a:pPr>
              <a:spcBef>
                <a:spcPts val="600"/>
              </a:spcBef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- Lấy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vào: thức ăn, nước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uống.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- Thải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ra: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phân (chất cặn bã)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8E580B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28257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04800" y="4876800"/>
            <a:ext cx="2971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 quan hô hấp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200400" y="304800"/>
            <a:ext cx="5486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Chức năng: Hấp thu khí ô-xi và thải ra khí các-bô-níc.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343400" y="3429000"/>
            <a:ext cx="2286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352800" y="2438400"/>
            <a:ext cx="533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Dấu hiệu bên ngoài của quá trình trao đổi chất:</a:t>
            </a:r>
          </a:p>
          <a:p>
            <a:r>
              <a:rPr lang="en-US" sz="44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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Lấy vào: khí ô-xi.</a:t>
            </a:r>
          </a:p>
          <a:p>
            <a:r>
              <a:rPr lang="en-US" sz="44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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Thải ra: khí các-bô-níc.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7" grpId="0"/>
      <p:bldP spid="922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 descr="4E6A00F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4267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34000" y="2133600"/>
            <a:ext cx="2819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 quan tuần hoàn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04800" y="105549"/>
            <a:ext cx="8610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Chức năng, diễn biến: Khí ô-xi đ</a:t>
            </a:r>
            <a:r>
              <a:rPr lang="vi-VN" sz="4400" b="1">
                <a:latin typeface="Times New Roman" pitchFamily="18" charset="0"/>
                <a:cs typeface="Times New Roman" pitchFamily="18" charset="0"/>
              </a:rPr>
              <a:t>ược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 ngấm qua mao mạch phổi vào máu </a:t>
            </a: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và theo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vòng tuần hoàn lớn đi nuôi tất cả các cơ quan trong cơ thể. Các cơ quan trong cơ thể sử dụng ô-xi và thải ra khí các-bô-níc ngấm vào máu và theo vòng tuần hoàn nhỏ đi đến phổi để thải ra khí các-bô-níc và hấp thu ô-xi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851</Words>
  <Application>Microsoft Office PowerPoint</Application>
  <PresentationFormat>On-screen Show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</dc:creator>
  <cp:lastModifiedBy>Admin</cp:lastModifiedBy>
  <cp:revision>98</cp:revision>
  <dcterms:created xsi:type="dcterms:W3CDTF">2010-10-14T01:11:16Z</dcterms:created>
  <dcterms:modified xsi:type="dcterms:W3CDTF">2020-03-01T15:45:57Z</dcterms:modified>
</cp:coreProperties>
</file>